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4630400" cy="16459200"/>
  <p:notesSz cx="7315200" cy="9601200"/>
  <p:defaultTextStyle>
    <a:defPPr>
      <a:defRPr lang="en-US"/>
    </a:defPPr>
    <a:lvl1pPr marL="0" algn="l" defTabSz="11428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1438" algn="l" defTabSz="11428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2875" algn="l" defTabSz="11428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4312" algn="l" defTabSz="11428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5748" algn="l" defTabSz="11428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7186" algn="l" defTabSz="11428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8623" algn="l" defTabSz="11428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4000060" algn="l" defTabSz="11428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71498" algn="l" defTabSz="11428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8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2382" y="84"/>
      </p:cViewPr>
      <p:guideLst>
        <p:guide orient="horz" pos="5184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EF812F-EB59-4E4F-A9F0-4F3F60DE4EE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00150"/>
            <a:ext cx="28797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55EAE84-2164-466E-A7A1-FD510AB8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AE84-2164-466E-A7A1-FD510AB8CE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4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1" y="5113032"/>
            <a:ext cx="12435840" cy="35280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71" y="9326880"/>
            <a:ext cx="10241281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BE78-4F04-438E-8B14-D0FF50F6AC5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BBC4-6A46-4CEE-98D9-D9901148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1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BE78-4F04-438E-8B14-D0FF50F6AC5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BBC4-6A46-4CEE-98D9-D9901148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7" y="659137"/>
            <a:ext cx="3291840" cy="140436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659137"/>
            <a:ext cx="9631680" cy="140436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BE78-4F04-438E-8B14-D0FF50F6AC5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BBC4-6A46-4CEE-98D9-D9901148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6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BE78-4F04-438E-8B14-D0FF50F6AC5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BBC4-6A46-4CEE-98D9-D9901148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10576564"/>
            <a:ext cx="12435840" cy="3268980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6976120"/>
            <a:ext cx="12435840" cy="360044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143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28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43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5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71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86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000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714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BE78-4F04-438E-8B14-D0FF50F6AC5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BBC4-6A46-4CEE-98D9-D9901148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2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6" y="3840490"/>
            <a:ext cx="6461761" cy="10862313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31" y="3840490"/>
            <a:ext cx="6461761" cy="10862313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BE78-4F04-438E-8B14-D0FF50F6AC5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BBC4-6A46-4CEE-98D9-D9901148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5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3" y="3684274"/>
            <a:ext cx="6464300" cy="153543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71438" indent="0">
              <a:buNone/>
              <a:defRPr sz="2500" b="1"/>
            </a:lvl2pPr>
            <a:lvl3pPr marL="1142875" indent="0">
              <a:buNone/>
              <a:defRPr sz="2200" b="1"/>
            </a:lvl3pPr>
            <a:lvl4pPr marL="1714312" indent="0">
              <a:buNone/>
              <a:defRPr sz="2000" b="1"/>
            </a:lvl4pPr>
            <a:lvl5pPr marL="2285748" indent="0">
              <a:buNone/>
              <a:defRPr sz="2000" b="1"/>
            </a:lvl5pPr>
            <a:lvl6pPr marL="2857186" indent="0">
              <a:buNone/>
              <a:defRPr sz="2000" b="1"/>
            </a:lvl6pPr>
            <a:lvl7pPr marL="3428623" indent="0">
              <a:buNone/>
              <a:defRPr sz="2000" b="1"/>
            </a:lvl7pPr>
            <a:lvl8pPr marL="4000060" indent="0">
              <a:buNone/>
              <a:defRPr sz="2000" b="1"/>
            </a:lvl8pPr>
            <a:lvl9pPr marL="4571498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3" y="5219704"/>
            <a:ext cx="6464300" cy="948309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3684274"/>
            <a:ext cx="6466838" cy="153543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71438" indent="0">
              <a:buNone/>
              <a:defRPr sz="2500" b="1"/>
            </a:lvl2pPr>
            <a:lvl3pPr marL="1142875" indent="0">
              <a:buNone/>
              <a:defRPr sz="2200" b="1"/>
            </a:lvl3pPr>
            <a:lvl4pPr marL="1714312" indent="0">
              <a:buNone/>
              <a:defRPr sz="2000" b="1"/>
            </a:lvl4pPr>
            <a:lvl5pPr marL="2285748" indent="0">
              <a:buNone/>
              <a:defRPr sz="2000" b="1"/>
            </a:lvl5pPr>
            <a:lvl6pPr marL="2857186" indent="0">
              <a:buNone/>
              <a:defRPr sz="2000" b="1"/>
            </a:lvl6pPr>
            <a:lvl7pPr marL="3428623" indent="0">
              <a:buNone/>
              <a:defRPr sz="2000" b="1"/>
            </a:lvl7pPr>
            <a:lvl8pPr marL="4000060" indent="0">
              <a:buNone/>
              <a:defRPr sz="2000" b="1"/>
            </a:lvl8pPr>
            <a:lvl9pPr marL="4571498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5219704"/>
            <a:ext cx="6466838" cy="948309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BE78-4F04-438E-8B14-D0FF50F6AC5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BBC4-6A46-4CEE-98D9-D9901148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BE78-4F04-438E-8B14-D0FF50F6AC5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BBC4-6A46-4CEE-98D9-D9901148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0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BE78-4F04-438E-8B14-D0FF50F6AC5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BBC4-6A46-4CEE-98D9-D9901148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8" y="655321"/>
            <a:ext cx="4813300" cy="27889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93" y="655329"/>
            <a:ext cx="8178799" cy="14047472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8" y="3444244"/>
            <a:ext cx="4813300" cy="11258551"/>
          </a:xfrm>
        </p:spPr>
        <p:txBody>
          <a:bodyPr/>
          <a:lstStyle>
            <a:lvl1pPr marL="0" indent="0">
              <a:buNone/>
              <a:defRPr sz="1700"/>
            </a:lvl1pPr>
            <a:lvl2pPr marL="571438" indent="0">
              <a:buNone/>
              <a:defRPr sz="1500"/>
            </a:lvl2pPr>
            <a:lvl3pPr marL="1142875" indent="0">
              <a:buNone/>
              <a:defRPr sz="1300"/>
            </a:lvl3pPr>
            <a:lvl4pPr marL="1714312" indent="0">
              <a:buNone/>
              <a:defRPr sz="1200"/>
            </a:lvl4pPr>
            <a:lvl5pPr marL="2285748" indent="0">
              <a:buNone/>
              <a:defRPr sz="1200"/>
            </a:lvl5pPr>
            <a:lvl6pPr marL="2857186" indent="0">
              <a:buNone/>
              <a:defRPr sz="1200"/>
            </a:lvl6pPr>
            <a:lvl7pPr marL="3428623" indent="0">
              <a:buNone/>
              <a:defRPr sz="1200"/>
            </a:lvl7pPr>
            <a:lvl8pPr marL="4000060" indent="0">
              <a:buNone/>
              <a:defRPr sz="1200"/>
            </a:lvl8pPr>
            <a:lvl9pPr marL="45714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BE78-4F04-438E-8B14-D0FF50F6AC5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BBC4-6A46-4CEE-98D9-D9901148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7" y="11521446"/>
            <a:ext cx="8778240" cy="136017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7" y="1470661"/>
            <a:ext cx="8778240" cy="9875520"/>
          </a:xfrm>
        </p:spPr>
        <p:txBody>
          <a:bodyPr/>
          <a:lstStyle>
            <a:lvl1pPr marL="0" indent="0">
              <a:buNone/>
              <a:defRPr sz="4000"/>
            </a:lvl1pPr>
            <a:lvl2pPr marL="571438" indent="0">
              <a:buNone/>
              <a:defRPr sz="3500"/>
            </a:lvl2pPr>
            <a:lvl3pPr marL="1142875" indent="0">
              <a:buNone/>
              <a:defRPr sz="2900"/>
            </a:lvl3pPr>
            <a:lvl4pPr marL="1714312" indent="0">
              <a:buNone/>
              <a:defRPr sz="2500"/>
            </a:lvl4pPr>
            <a:lvl5pPr marL="2285748" indent="0">
              <a:buNone/>
              <a:defRPr sz="2500"/>
            </a:lvl5pPr>
            <a:lvl6pPr marL="2857186" indent="0">
              <a:buNone/>
              <a:defRPr sz="2500"/>
            </a:lvl6pPr>
            <a:lvl7pPr marL="3428623" indent="0">
              <a:buNone/>
              <a:defRPr sz="2500"/>
            </a:lvl7pPr>
            <a:lvl8pPr marL="4000060" indent="0">
              <a:buNone/>
              <a:defRPr sz="2500"/>
            </a:lvl8pPr>
            <a:lvl9pPr marL="4571498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7" y="12881619"/>
            <a:ext cx="8778240" cy="1931667"/>
          </a:xfrm>
        </p:spPr>
        <p:txBody>
          <a:bodyPr/>
          <a:lstStyle>
            <a:lvl1pPr marL="0" indent="0">
              <a:buNone/>
              <a:defRPr sz="1700"/>
            </a:lvl1pPr>
            <a:lvl2pPr marL="571438" indent="0">
              <a:buNone/>
              <a:defRPr sz="1500"/>
            </a:lvl2pPr>
            <a:lvl3pPr marL="1142875" indent="0">
              <a:buNone/>
              <a:defRPr sz="1300"/>
            </a:lvl3pPr>
            <a:lvl4pPr marL="1714312" indent="0">
              <a:buNone/>
              <a:defRPr sz="1200"/>
            </a:lvl4pPr>
            <a:lvl5pPr marL="2285748" indent="0">
              <a:buNone/>
              <a:defRPr sz="1200"/>
            </a:lvl5pPr>
            <a:lvl6pPr marL="2857186" indent="0">
              <a:buNone/>
              <a:defRPr sz="1200"/>
            </a:lvl6pPr>
            <a:lvl7pPr marL="3428623" indent="0">
              <a:buNone/>
              <a:defRPr sz="1200"/>
            </a:lvl7pPr>
            <a:lvl8pPr marL="4000060" indent="0">
              <a:buNone/>
              <a:defRPr sz="1200"/>
            </a:lvl8pPr>
            <a:lvl9pPr marL="45714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BE78-4F04-438E-8B14-D0FF50F6AC5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BBC4-6A46-4CEE-98D9-D9901148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3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31" y="659130"/>
            <a:ext cx="13167361" cy="2743200"/>
          </a:xfrm>
          <a:prstGeom prst="rect">
            <a:avLst/>
          </a:prstGeom>
        </p:spPr>
        <p:txBody>
          <a:bodyPr vert="horz" lIns="114287" tIns="57144" rIns="114287" bIns="571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31" y="3840490"/>
            <a:ext cx="13167361" cy="10862313"/>
          </a:xfrm>
          <a:prstGeom prst="rect">
            <a:avLst/>
          </a:prstGeom>
        </p:spPr>
        <p:txBody>
          <a:bodyPr vert="horz" lIns="114287" tIns="57144" rIns="114287" bIns="571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15255248"/>
            <a:ext cx="3413760" cy="876299"/>
          </a:xfrm>
          <a:prstGeom prst="rect">
            <a:avLst/>
          </a:prstGeom>
        </p:spPr>
        <p:txBody>
          <a:bodyPr vert="horz" lIns="114287" tIns="57144" rIns="114287" bIns="5714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8BE78-4F04-438E-8B14-D0FF50F6AC5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2" y="15255248"/>
            <a:ext cx="4632960" cy="876299"/>
          </a:xfrm>
          <a:prstGeom prst="rect">
            <a:avLst/>
          </a:prstGeom>
        </p:spPr>
        <p:txBody>
          <a:bodyPr vert="horz" lIns="114287" tIns="57144" rIns="114287" bIns="5714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15255248"/>
            <a:ext cx="3413760" cy="876299"/>
          </a:xfrm>
          <a:prstGeom prst="rect">
            <a:avLst/>
          </a:prstGeom>
        </p:spPr>
        <p:txBody>
          <a:bodyPr vert="horz" lIns="114287" tIns="57144" rIns="114287" bIns="5714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BBC4-6A46-4CEE-98D9-D9901148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6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875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579" indent="-428579" algn="l" defTabSz="1142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8586" indent="-357148" algn="l" defTabSz="1142875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593" indent="-285718" algn="l" defTabSz="1142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031" indent="-285718" algn="l" defTabSz="11428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1467" indent="-285718" algn="l" defTabSz="1142875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05" indent="-285718" algn="l" defTabSz="1142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342" indent="-285718" algn="l" defTabSz="1142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780" indent="-285718" algn="l" defTabSz="1142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215" indent="-285718" algn="l" defTabSz="1142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8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38" algn="l" defTabSz="11428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5" algn="l" defTabSz="11428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12" algn="l" defTabSz="11428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748" algn="l" defTabSz="11428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186" algn="l" defTabSz="11428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623" algn="l" defTabSz="11428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060" algn="l" defTabSz="11428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498" algn="l" defTabSz="11428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image" Target="../media/image1.jpeg"/><Relationship Id="rId21" Type="http://schemas.openxmlformats.org/officeDocument/2006/relationships/image" Target="../media/image18.png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hamp.com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5" Type="http://schemas.openxmlformats.org/officeDocument/2006/relationships/image" Target="../media/image12.png"/><Relationship Id="rId10" Type="http://schemas.openxmlformats.org/officeDocument/2006/relationships/image" Target="../media/image7.jpg"/><Relationship Id="rId19" Type="http://schemas.openxmlformats.org/officeDocument/2006/relationships/image" Target="../media/image16.png"/><Relationship Id="rId4" Type="http://schemas.openxmlformats.org/officeDocument/2006/relationships/image" Target="../media/image2.jpg"/><Relationship Id="rId9" Type="http://schemas.openxmlformats.org/officeDocument/2006/relationships/image" Target="../media/image6.jpe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1">
            <a:extLst>
              <a:ext uri="{FF2B5EF4-FFF2-40B4-BE49-F238E27FC236}">
                <a16:creationId xmlns:a16="http://schemas.microsoft.com/office/drawing/2014/main" id="{698F04DA-7DF1-4C60-9BB0-493CC50E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8119610"/>
            <a:ext cx="2589187" cy="9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412" y="9687124"/>
            <a:ext cx="2454235" cy="9808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2895600"/>
            <a:ext cx="11308080" cy="13563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laceholde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6926" y="32951"/>
            <a:ext cx="9403473" cy="1795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 val="1"/>
            </a:ext>
          </a:extLst>
        </p:spPr>
      </p:pic>
      <p:sp>
        <p:nvSpPr>
          <p:cNvPr id="6" name="Text Box 16"/>
          <p:cNvSpPr txBox="1"/>
          <p:nvPr/>
        </p:nvSpPr>
        <p:spPr>
          <a:xfrm>
            <a:off x="-1" y="1828800"/>
            <a:ext cx="11353801" cy="2331609"/>
          </a:xfrm>
          <a:prstGeom prst="rect">
            <a:avLst/>
          </a:prstGeom>
          <a:solidFill>
            <a:srgbClr val="1C1C89"/>
          </a:solidFill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14287" tIns="57144" rIns="114287" bIns="57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 b="1" cap="small" dirty="0">
                <a:solidFill>
                  <a:schemeClr val="bg1"/>
                </a:solidFill>
                <a:ea typeface="MS Mincho"/>
                <a:cs typeface="Times New Roman"/>
              </a:rPr>
              <a:t>Mortgage Lending 2021</a:t>
            </a:r>
            <a:endParaRPr lang="en-US" sz="8000" b="1" i="1" cap="small" dirty="0">
              <a:solidFill>
                <a:schemeClr val="bg1"/>
              </a:solidFill>
              <a:ea typeface="MS Mincho"/>
              <a:cs typeface="Times New Roman"/>
            </a:endParaRPr>
          </a:p>
        </p:txBody>
      </p:sp>
      <p:sp>
        <p:nvSpPr>
          <p:cNvPr id="10" name="Text Box 24"/>
          <p:cNvSpPr txBox="1"/>
          <p:nvPr/>
        </p:nvSpPr>
        <p:spPr>
          <a:xfrm rot="10800000" flipV="1">
            <a:off x="2971800" y="13023606"/>
            <a:ext cx="5638800" cy="53339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14287" tIns="57144" rIns="114287" bIns="5714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262626"/>
                </a:solidFill>
                <a:latin typeface="Calibri"/>
                <a:ea typeface="MS Mincho"/>
                <a:cs typeface="Times New Roman"/>
              </a:rPr>
              <a:t>2019 Post Oak Blvd Houston, TX 77056</a:t>
            </a:r>
            <a:endParaRPr lang="en-US" sz="1800" dirty="0">
              <a:solidFill>
                <a:srgbClr val="262626"/>
              </a:solidFill>
              <a:ea typeface="MS Mincho"/>
              <a:cs typeface="Times New Roman"/>
            </a:endParaRPr>
          </a:p>
        </p:txBody>
      </p:sp>
      <p:sp>
        <p:nvSpPr>
          <p:cNvPr id="11" name="Text Box 25"/>
          <p:cNvSpPr txBox="1"/>
          <p:nvPr/>
        </p:nvSpPr>
        <p:spPr>
          <a:xfrm>
            <a:off x="2263996" y="13335002"/>
            <a:ext cx="6705601" cy="228599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14287" tIns="57144" rIns="114287" bIns="5714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262626"/>
                </a:solidFill>
                <a:ea typeface="MS Mincho"/>
                <a:cs typeface="Times New Roman"/>
              </a:rPr>
              <a:t>Date</a:t>
            </a:r>
            <a:r>
              <a:rPr lang="en-US" sz="3200" dirty="0">
                <a:solidFill>
                  <a:srgbClr val="262626"/>
                </a:solidFill>
                <a:ea typeface="MS Mincho"/>
                <a:cs typeface="Times New Roman"/>
              </a:rPr>
              <a:t>: FRIDAY, September 24, 2021</a:t>
            </a:r>
          </a:p>
          <a:p>
            <a:pPr algn="ctr"/>
            <a:endParaRPr lang="en-US" sz="1600" dirty="0">
              <a:solidFill>
                <a:srgbClr val="262626"/>
              </a:solidFill>
              <a:ea typeface="MS Mincho"/>
              <a:cs typeface="Times New Roman"/>
            </a:endParaRPr>
          </a:p>
          <a:p>
            <a:pPr algn="ctr"/>
            <a:r>
              <a:rPr lang="en-US" sz="2600" dirty="0">
                <a:solidFill>
                  <a:srgbClr val="262626"/>
                </a:solidFill>
                <a:ea typeface="MS Mincho"/>
                <a:cs typeface="Times New Roman"/>
              </a:rPr>
              <a:t>11:30 -12:00pm 	      12:00 – 1:00pm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rgbClr val="262626"/>
                </a:solidFill>
                <a:ea typeface="MS Mincho"/>
                <a:cs typeface="Times New Roman"/>
              </a:rPr>
              <a:t>             REGISTRATION             LUNCHEON</a:t>
            </a:r>
          </a:p>
          <a:p>
            <a:pPr algn="ctr"/>
            <a:r>
              <a:rPr lang="en-US" sz="2600" dirty="0">
                <a:solidFill>
                  <a:srgbClr val="262626"/>
                </a:solidFill>
                <a:ea typeface="MS Mincho"/>
                <a:cs typeface="Times New Roman"/>
              </a:rPr>
              <a:t>   Member fee: $30    Future Members: $45</a:t>
            </a:r>
          </a:p>
        </p:txBody>
      </p:sp>
      <p:sp>
        <p:nvSpPr>
          <p:cNvPr id="12" name="Text Box 26"/>
          <p:cNvSpPr txBox="1"/>
          <p:nvPr/>
        </p:nvSpPr>
        <p:spPr>
          <a:xfrm rot="10800000" flipV="1">
            <a:off x="-76200" y="15468600"/>
            <a:ext cx="11517605" cy="838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rgbClr val="262626"/>
                </a:solidFill>
                <a:effectLst/>
                <a:ea typeface="MS Mincho"/>
                <a:cs typeface="Times New Roman"/>
              </a:rPr>
              <a:t>RSVP and Online Payments can be made at </a:t>
            </a:r>
            <a:r>
              <a:rPr lang="en-US" sz="3500" dirty="0">
                <a:solidFill>
                  <a:srgbClr val="262626"/>
                </a:solidFill>
                <a:effectLst/>
                <a:ea typeface="MS Mincho"/>
                <a:cs typeface="Times New Roman"/>
                <a:hlinkClick r:id="rId6"/>
              </a:rPr>
              <a:t>www.ghamp.com</a:t>
            </a:r>
            <a:endParaRPr lang="en-US" sz="3500" dirty="0">
              <a:solidFill>
                <a:srgbClr val="262626"/>
              </a:solidFill>
              <a:effectLst/>
              <a:ea typeface="MS Mincho"/>
              <a:cs typeface="Times New Roman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11353800" y="1828800"/>
            <a:ext cx="0" cy="14630401"/>
          </a:xfrm>
          <a:prstGeom prst="line">
            <a:avLst/>
          </a:prstGeom>
          <a:ln w="98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" y="-10874"/>
            <a:ext cx="5105439" cy="168727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10800000" flipV="1">
            <a:off x="11277600" y="1752601"/>
            <a:ext cx="3291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Arial Black" panose="020B0A04020102020204" pitchFamily="34" charset="0"/>
              </a:rPr>
              <a:t>TITLE SPONSOR</a:t>
            </a:r>
            <a:endParaRPr lang="en-US" sz="2400" u="sng" dirty="0">
              <a:latin typeface="Arial Black" panose="020B0A040201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51242" y="3257490"/>
            <a:ext cx="3631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Arial Black" panose="020B0A04020102020204" pitchFamily="34" charset="0"/>
              </a:rPr>
              <a:t>PLATINUM SPONSOR</a:t>
            </a:r>
            <a:endParaRPr lang="en-US" sz="2000" u="sng" dirty="0">
              <a:latin typeface="Arial Black" panose="020B0A04020102020204" pitchFamily="34" charset="0"/>
            </a:endParaRPr>
          </a:p>
        </p:txBody>
      </p:sp>
      <p:pic>
        <p:nvPicPr>
          <p:cNvPr id="29" name="Picture 28" descr="Macintosh HD:Users:scottsokoly:Desktop:th.jpe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375" y="3645799"/>
            <a:ext cx="2010279" cy="10786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11170681" y="6731913"/>
            <a:ext cx="3566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Arial Black" panose="020B0A04020102020204" pitchFamily="34" charset="0"/>
              </a:rPr>
              <a:t> GOLD SPONSOR</a:t>
            </a:r>
            <a:endParaRPr lang="en-US" u="sng" dirty="0">
              <a:latin typeface="Arial Black" panose="020B0A040201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40403" y="11201400"/>
            <a:ext cx="3027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SILVER SPONSOR</a:t>
            </a:r>
            <a:endParaRPr lang="en-US" sz="2000" u="sng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13411200"/>
            <a:ext cx="2500533" cy="93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11582400"/>
            <a:ext cx="2733829" cy="6411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03" y="12140496"/>
            <a:ext cx="5769197" cy="925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231" y="5841781"/>
            <a:ext cx="2713569" cy="8638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66AC514-EAA9-4B5E-BD73-BEEF89BA0A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984" y="2209800"/>
            <a:ext cx="1947804" cy="993380"/>
          </a:xfrm>
          <a:prstGeom prst="rect">
            <a:avLst/>
          </a:prstGeom>
          <a:effectLst>
            <a:outerShdw blurRad="139700" dist="114300" dir="5400000" algn="ctr" rotWithShape="0">
              <a:schemeClr val="bg1"/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7D0C0E-E495-4AE8-81F0-ED81833FF0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12161054"/>
            <a:ext cx="2200647" cy="12501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A179E3-BE35-413E-9600-A412318BFC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78" y="7181850"/>
            <a:ext cx="2857500" cy="9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88D167-BE32-406F-84BF-8ACBF2D592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53" y="10510641"/>
            <a:ext cx="2545887" cy="6768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E35A8E-8576-4C74-9B7E-D6A8E35CB89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14325600"/>
            <a:ext cx="2433386" cy="900352"/>
          </a:xfrm>
          <a:prstGeom prst="rect">
            <a:avLst/>
          </a:prstGeom>
        </p:spPr>
      </p:pic>
      <p:pic>
        <p:nvPicPr>
          <p:cNvPr id="38" name="FB9F448FF7DE5441AE83D0F8A7A14CC1@PlazaHomeMortgage.Com" descr="FB9F448FF7DE5441AE83D0F8A7A14CC1@PlazaHomeMortgage">
            <a:extLst>
              <a:ext uri="{FF2B5EF4-FFF2-40B4-BE49-F238E27FC236}">
                <a16:creationId xmlns:a16="http://schemas.microsoft.com/office/drawing/2014/main" id="{3B3ECB6E-49FA-4FE9-9414-B57757B0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917" y="8991600"/>
            <a:ext cx="2653646" cy="85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RAV Logo">
            <a:extLst>
              <a:ext uri="{FF2B5EF4-FFF2-40B4-BE49-F238E27FC236}">
                <a16:creationId xmlns:a16="http://schemas.microsoft.com/office/drawing/2014/main" id="{F5F8186F-C8BB-491E-A9B7-49E5DE55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196" y="4829931"/>
            <a:ext cx="2824780" cy="9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03FE741-45CC-49A9-B896-50DAF3566DA4}"/>
              </a:ext>
            </a:extLst>
          </p:cNvPr>
          <p:cNvSpPr txBox="1"/>
          <p:nvPr/>
        </p:nvSpPr>
        <p:spPr>
          <a:xfrm>
            <a:off x="-152261" y="4643424"/>
            <a:ext cx="59817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David Lykken</a:t>
            </a:r>
          </a:p>
          <a:p>
            <a:pPr algn="ctr"/>
            <a:r>
              <a:rPr lang="en-US" sz="4400" b="1" dirty="0"/>
              <a:t>Consultant | Coach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BC7878-BA53-4D70-A65E-CCE03523557A}"/>
              </a:ext>
            </a:extLst>
          </p:cNvPr>
          <p:cNvSpPr txBox="1"/>
          <p:nvPr/>
        </p:nvSpPr>
        <p:spPr>
          <a:xfrm>
            <a:off x="5508405" y="4191000"/>
            <a:ext cx="576919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  <a:p>
            <a:pPr algn="ctr">
              <a:spcAft>
                <a:spcPts val="600"/>
              </a:spcAft>
            </a:pPr>
            <a:r>
              <a:rPr lang="en-US" sz="4000" b="1" dirty="0"/>
              <a:t>Invite a Realtor, Escrow Officer or other industry professional </a:t>
            </a:r>
          </a:p>
          <a:p>
            <a:pPr algn="ctr">
              <a:spcAft>
                <a:spcPts val="600"/>
              </a:spcAft>
            </a:pPr>
            <a:endParaRPr lang="en-US" sz="1000" b="1" dirty="0"/>
          </a:p>
          <a:p>
            <a:pPr algn="ctr">
              <a:spcAft>
                <a:spcPts val="600"/>
              </a:spcAft>
            </a:pPr>
            <a:r>
              <a:rPr lang="en-US" sz="3600" b="1" dirty="0"/>
              <a:t>Come listen to this 47-year industry veteran and founder of “Lykken on Lending” talk about business strategies that result in competitive market advantages.</a:t>
            </a:r>
          </a:p>
          <a:p>
            <a:pPr algn="ctr">
              <a:spcAft>
                <a:spcPts val="600"/>
              </a:spcAft>
            </a:pPr>
            <a:endParaRPr lang="en-US" sz="1200" b="1" dirty="0"/>
          </a:p>
          <a:p>
            <a:pPr algn="ctr"/>
            <a:r>
              <a:rPr lang="en-US" sz="2800" b="1" dirty="0"/>
              <a:t>Register early – space is limited  </a:t>
            </a:r>
            <a:endParaRPr lang="en-US" sz="1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0A831C-B680-4007-9C93-950E7CE15E92}"/>
              </a:ext>
            </a:extLst>
          </p:cNvPr>
          <p:cNvSpPr txBox="1"/>
          <p:nvPr/>
        </p:nvSpPr>
        <p:spPr>
          <a:xfrm>
            <a:off x="152400" y="11201400"/>
            <a:ext cx="272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Featured 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66CAB0-A4ED-42DE-A010-6F36A99797B7}"/>
              </a:ext>
            </a:extLst>
          </p:cNvPr>
          <p:cNvSpPr txBox="1"/>
          <p:nvPr/>
        </p:nvSpPr>
        <p:spPr>
          <a:xfrm rot="19578065">
            <a:off x="-137801" y="12366840"/>
            <a:ext cx="2639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Please note different day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C8BCED-D8B7-48B2-A804-73A1E5B71825}"/>
              </a:ext>
            </a:extLst>
          </p:cNvPr>
          <p:cNvCxnSpPr>
            <a:cxnSpLocks/>
          </p:cNvCxnSpPr>
          <p:nvPr/>
        </p:nvCxnSpPr>
        <p:spPr>
          <a:xfrm>
            <a:off x="2384204" y="12903501"/>
            <a:ext cx="1274445" cy="55355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David Lykken also Featured On some Big Company and Industry">
            <a:extLst>
              <a:ext uri="{FF2B5EF4-FFF2-40B4-BE49-F238E27FC236}">
                <a16:creationId xmlns:a16="http://schemas.microsoft.com/office/drawing/2014/main" id="{E76F414F-F2BB-42C1-923F-1F8B29A22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0"/>
            <a:ext cx="8671601" cy="150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KDE Podcast 140: Partnering with God in the Mortgage Industry (with David  Lykken) : Kingdom Driven Entrepreneur – Doing Business God&amp;#39;s Way">
            <a:extLst>
              <a:ext uri="{FF2B5EF4-FFF2-40B4-BE49-F238E27FC236}">
                <a16:creationId xmlns:a16="http://schemas.microsoft.com/office/drawing/2014/main" id="{36CF2131-DBAA-4BD3-983F-F24B583B41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807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DE Podcast 140: Partnering with God in the Mortgage Industry (with David  Lykken) : Kingdom Driven Entrepreneur – Doing Business God&amp;#39;s Way">
            <a:extLst>
              <a:ext uri="{FF2B5EF4-FFF2-40B4-BE49-F238E27FC236}">
                <a16:creationId xmlns:a16="http://schemas.microsoft.com/office/drawing/2014/main" id="{D0D48EAF-EAC9-49C2-8CBE-A1A4C7FA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97" y="6248400"/>
            <a:ext cx="3920658" cy="421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5195</TotalTime>
  <Words>117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Sokoly</dc:creator>
  <cp:lastModifiedBy>Paul Marsh</cp:lastModifiedBy>
  <cp:revision>160</cp:revision>
  <cp:lastPrinted>2018-06-06T20:42:59Z</cp:lastPrinted>
  <dcterms:created xsi:type="dcterms:W3CDTF">2016-05-31T15:34:05Z</dcterms:created>
  <dcterms:modified xsi:type="dcterms:W3CDTF">2021-08-25T15:36:35Z</dcterms:modified>
</cp:coreProperties>
</file>